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5" r:id="rId12"/>
    <p:sldId id="267" r:id="rId13"/>
    <p:sldId id="266"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45"/>
  </p:normalViewPr>
  <p:slideViewPr>
    <p:cSldViewPr>
      <p:cViewPr varScale="1">
        <p:scale>
          <a:sx n="132" d="100"/>
          <a:sy n="132" d="100"/>
        </p:scale>
        <p:origin x="184" y="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CB9C-02EE-5B4F-9C31-42FB9EC3D2D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C9AA46-F5F5-824E-8B6F-85958EBDE42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CF71EC-99AD-7742-BA4A-AA3D3A5E895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AA1A2F-3CC1-1140-96D0-D971EE9C1E4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7AFD2BC-C410-2D4D-9723-F8B60C108F00}"/>
              </a:ext>
            </a:extLst>
          </p:cNvPr>
          <p:cNvSpPr>
            <a:spLocks noGrp="1"/>
          </p:cNvSpPr>
          <p:nvPr>
            <p:ph type="sldNum" sz="quarter" idx="12"/>
          </p:nvPr>
        </p:nvSpPr>
        <p:spPr/>
        <p:txBody>
          <a:bodyPr/>
          <a:lstStyle>
            <a:lvl1pPr>
              <a:defRPr/>
            </a:lvl1pPr>
          </a:lstStyle>
          <a:p>
            <a:fld id="{C0B63DAC-F68B-0245-803B-FDA3AD56E715}" type="slidenum">
              <a:rPr lang="en-US" altLang="en-US"/>
              <a:pPr/>
              <a:t>‹#›</a:t>
            </a:fld>
            <a:endParaRPr lang="en-US" altLang="en-US"/>
          </a:p>
        </p:txBody>
      </p:sp>
    </p:spTree>
    <p:extLst>
      <p:ext uri="{BB962C8B-B14F-4D97-AF65-F5344CB8AC3E}">
        <p14:creationId xmlns:p14="http://schemas.microsoft.com/office/powerpoint/2010/main" val="375025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708C-686A-B741-8733-F1744CD9E3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972297-187F-3B4C-B776-C10465293E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64636-F515-1946-8F20-DB9EBF29E0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307BCB6-46DA-9945-8233-41AEA5EB6D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3AB7072-5E46-254F-8194-607E04D26A75}"/>
              </a:ext>
            </a:extLst>
          </p:cNvPr>
          <p:cNvSpPr>
            <a:spLocks noGrp="1"/>
          </p:cNvSpPr>
          <p:nvPr>
            <p:ph type="sldNum" sz="quarter" idx="12"/>
          </p:nvPr>
        </p:nvSpPr>
        <p:spPr/>
        <p:txBody>
          <a:bodyPr/>
          <a:lstStyle>
            <a:lvl1pPr>
              <a:defRPr/>
            </a:lvl1pPr>
          </a:lstStyle>
          <a:p>
            <a:fld id="{02CC08D3-7A00-AC4C-8F56-5C56031F76BC}" type="slidenum">
              <a:rPr lang="en-US" altLang="en-US"/>
              <a:pPr/>
              <a:t>‹#›</a:t>
            </a:fld>
            <a:endParaRPr lang="en-US" altLang="en-US"/>
          </a:p>
        </p:txBody>
      </p:sp>
    </p:spTree>
    <p:extLst>
      <p:ext uri="{BB962C8B-B14F-4D97-AF65-F5344CB8AC3E}">
        <p14:creationId xmlns:p14="http://schemas.microsoft.com/office/powerpoint/2010/main" val="4207988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CB3159-7703-FA4E-B84D-C131C695F5A4}"/>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3E3D9-E8F6-5642-897C-4CEECD10E054}"/>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61F73-A81F-3748-85F0-CD1387D549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651CB2-3037-364A-9D6E-130C61CC9A6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D9DBE97-8C3F-9748-AFE1-F5E4E337DCF3}"/>
              </a:ext>
            </a:extLst>
          </p:cNvPr>
          <p:cNvSpPr>
            <a:spLocks noGrp="1"/>
          </p:cNvSpPr>
          <p:nvPr>
            <p:ph type="sldNum" sz="quarter" idx="12"/>
          </p:nvPr>
        </p:nvSpPr>
        <p:spPr/>
        <p:txBody>
          <a:bodyPr/>
          <a:lstStyle>
            <a:lvl1pPr>
              <a:defRPr/>
            </a:lvl1pPr>
          </a:lstStyle>
          <a:p>
            <a:fld id="{96870D19-4731-B249-B0A1-9B3B4566AAD8}" type="slidenum">
              <a:rPr lang="en-US" altLang="en-US"/>
              <a:pPr/>
              <a:t>‹#›</a:t>
            </a:fld>
            <a:endParaRPr lang="en-US" altLang="en-US"/>
          </a:p>
        </p:txBody>
      </p:sp>
    </p:spTree>
    <p:extLst>
      <p:ext uri="{BB962C8B-B14F-4D97-AF65-F5344CB8AC3E}">
        <p14:creationId xmlns:p14="http://schemas.microsoft.com/office/powerpoint/2010/main" val="422332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2C4E3-F554-3C42-B8BC-9DE2ECCC38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C951E-A907-0E49-BA47-805B60B6BE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12D58-4708-5044-8E1C-8ACE5E33057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6CB0872-67DB-AF45-95A1-912CCF1C765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7DF3614-A551-4245-A247-BFC5D812DB0A}"/>
              </a:ext>
            </a:extLst>
          </p:cNvPr>
          <p:cNvSpPr>
            <a:spLocks noGrp="1"/>
          </p:cNvSpPr>
          <p:nvPr>
            <p:ph type="sldNum" sz="quarter" idx="12"/>
          </p:nvPr>
        </p:nvSpPr>
        <p:spPr/>
        <p:txBody>
          <a:bodyPr/>
          <a:lstStyle>
            <a:lvl1pPr>
              <a:defRPr/>
            </a:lvl1pPr>
          </a:lstStyle>
          <a:p>
            <a:fld id="{FDCE087C-21C9-1A4F-99DF-F0CCC09711D9}" type="slidenum">
              <a:rPr lang="en-US" altLang="en-US"/>
              <a:pPr/>
              <a:t>‹#›</a:t>
            </a:fld>
            <a:endParaRPr lang="en-US" altLang="en-US"/>
          </a:p>
        </p:txBody>
      </p:sp>
    </p:spTree>
    <p:extLst>
      <p:ext uri="{BB962C8B-B14F-4D97-AF65-F5344CB8AC3E}">
        <p14:creationId xmlns:p14="http://schemas.microsoft.com/office/powerpoint/2010/main" val="63675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B2AC-57FA-AB42-B54F-54283506845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A97D65-B055-924A-9419-109A5980F60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335630D-24FB-1042-8A28-AF05D0CA5D1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05494D6-0566-934C-97D1-BFBBB44837D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41EB6E9-3FDC-424F-8787-2B30DB949C3E}"/>
              </a:ext>
            </a:extLst>
          </p:cNvPr>
          <p:cNvSpPr>
            <a:spLocks noGrp="1"/>
          </p:cNvSpPr>
          <p:nvPr>
            <p:ph type="sldNum" sz="quarter" idx="12"/>
          </p:nvPr>
        </p:nvSpPr>
        <p:spPr/>
        <p:txBody>
          <a:bodyPr/>
          <a:lstStyle>
            <a:lvl1pPr>
              <a:defRPr/>
            </a:lvl1pPr>
          </a:lstStyle>
          <a:p>
            <a:fld id="{BF5DBB34-64B2-0245-83F8-D36F755A9507}" type="slidenum">
              <a:rPr lang="en-US" altLang="en-US"/>
              <a:pPr/>
              <a:t>‹#›</a:t>
            </a:fld>
            <a:endParaRPr lang="en-US" altLang="en-US"/>
          </a:p>
        </p:txBody>
      </p:sp>
    </p:spTree>
    <p:extLst>
      <p:ext uri="{BB962C8B-B14F-4D97-AF65-F5344CB8AC3E}">
        <p14:creationId xmlns:p14="http://schemas.microsoft.com/office/powerpoint/2010/main" val="2065395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1DF1E-50B3-6044-B05D-50A1D739B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9B0E92-E63A-C24F-BA1F-4D2BEFB1FA6C}"/>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D365C3-B8E6-6C46-97E5-3C18D42D9DB2}"/>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F2A5E7-C175-714A-878E-148C09A5928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1302A5-7411-124A-9BA0-12D38CB467E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16D22EA-49D7-374E-936B-E11EB2CA5CB7}"/>
              </a:ext>
            </a:extLst>
          </p:cNvPr>
          <p:cNvSpPr>
            <a:spLocks noGrp="1"/>
          </p:cNvSpPr>
          <p:nvPr>
            <p:ph type="sldNum" sz="quarter" idx="12"/>
          </p:nvPr>
        </p:nvSpPr>
        <p:spPr/>
        <p:txBody>
          <a:bodyPr/>
          <a:lstStyle>
            <a:lvl1pPr>
              <a:defRPr/>
            </a:lvl1pPr>
          </a:lstStyle>
          <a:p>
            <a:fld id="{B779D040-395E-744A-95C0-F157AF8183BF}" type="slidenum">
              <a:rPr lang="en-US" altLang="en-US"/>
              <a:pPr/>
              <a:t>‹#›</a:t>
            </a:fld>
            <a:endParaRPr lang="en-US" altLang="en-US"/>
          </a:p>
        </p:txBody>
      </p:sp>
    </p:spTree>
    <p:extLst>
      <p:ext uri="{BB962C8B-B14F-4D97-AF65-F5344CB8AC3E}">
        <p14:creationId xmlns:p14="http://schemas.microsoft.com/office/powerpoint/2010/main" val="392813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D0A9-DD65-4643-9FA6-45028BA10B8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697CEC-C80A-CC4F-9DB6-66FAD3B0750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654A7A-B9EB-C34C-9B0D-63AAF6A4C50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E4FAA-7483-844F-B5F4-64DAF49B930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1694D8-BF7F-FC44-B9F7-A7964D800B0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125F48-428D-BC41-932C-B9CBF1B8993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17E2DD0-E267-8F4B-9787-00A6E373317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40A4094B-6951-9F49-A1AA-9D03CF857C6F}"/>
              </a:ext>
            </a:extLst>
          </p:cNvPr>
          <p:cNvSpPr>
            <a:spLocks noGrp="1"/>
          </p:cNvSpPr>
          <p:nvPr>
            <p:ph type="sldNum" sz="quarter" idx="12"/>
          </p:nvPr>
        </p:nvSpPr>
        <p:spPr/>
        <p:txBody>
          <a:bodyPr/>
          <a:lstStyle>
            <a:lvl1pPr>
              <a:defRPr/>
            </a:lvl1pPr>
          </a:lstStyle>
          <a:p>
            <a:fld id="{30023DF1-3483-384F-964D-E114E6F6DE06}" type="slidenum">
              <a:rPr lang="en-US" altLang="en-US"/>
              <a:pPr/>
              <a:t>‹#›</a:t>
            </a:fld>
            <a:endParaRPr lang="en-US" altLang="en-US"/>
          </a:p>
        </p:txBody>
      </p:sp>
    </p:spTree>
    <p:extLst>
      <p:ext uri="{BB962C8B-B14F-4D97-AF65-F5344CB8AC3E}">
        <p14:creationId xmlns:p14="http://schemas.microsoft.com/office/powerpoint/2010/main" val="337396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C64E-D518-0742-A797-9880FF69B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ED7529-F1A5-114C-9C1C-D3BB8E43AAF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6318068-539A-2244-83DC-A3AE027C782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F0614BF-DC12-6040-B100-68AB15DC904E}"/>
              </a:ext>
            </a:extLst>
          </p:cNvPr>
          <p:cNvSpPr>
            <a:spLocks noGrp="1"/>
          </p:cNvSpPr>
          <p:nvPr>
            <p:ph type="sldNum" sz="quarter" idx="12"/>
          </p:nvPr>
        </p:nvSpPr>
        <p:spPr/>
        <p:txBody>
          <a:bodyPr/>
          <a:lstStyle>
            <a:lvl1pPr>
              <a:defRPr/>
            </a:lvl1pPr>
          </a:lstStyle>
          <a:p>
            <a:fld id="{96357B60-421B-784B-B069-D24F4EE79673}" type="slidenum">
              <a:rPr lang="en-US" altLang="en-US"/>
              <a:pPr/>
              <a:t>‹#›</a:t>
            </a:fld>
            <a:endParaRPr lang="en-US" altLang="en-US"/>
          </a:p>
        </p:txBody>
      </p:sp>
    </p:spTree>
    <p:extLst>
      <p:ext uri="{BB962C8B-B14F-4D97-AF65-F5344CB8AC3E}">
        <p14:creationId xmlns:p14="http://schemas.microsoft.com/office/powerpoint/2010/main" val="2744612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B2861-3FCD-9E44-94A1-54A3A2AB0CD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7856C69-C3A7-D340-BE2B-C178D9507EF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881DD0-7466-9744-9A5F-3D0113D642A4}"/>
              </a:ext>
            </a:extLst>
          </p:cNvPr>
          <p:cNvSpPr>
            <a:spLocks noGrp="1"/>
          </p:cNvSpPr>
          <p:nvPr>
            <p:ph type="sldNum" sz="quarter" idx="12"/>
          </p:nvPr>
        </p:nvSpPr>
        <p:spPr/>
        <p:txBody>
          <a:bodyPr/>
          <a:lstStyle>
            <a:lvl1pPr>
              <a:defRPr/>
            </a:lvl1pPr>
          </a:lstStyle>
          <a:p>
            <a:fld id="{A1468D23-A1D2-1B42-909C-0B68D1F69E72}" type="slidenum">
              <a:rPr lang="en-US" altLang="en-US"/>
              <a:pPr/>
              <a:t>‹#›</a:t>
            </a:fld>
            <a:endParaRPr lang="en-US" altLang="en-US"/>
          </a:p>
        </p:txBody>
      </p:sp>
    </p:spTree>
    <p:extLst>
      <p:ext uri="{BB962C8B-B14F-4D97-AF65-F5344CB8AC3E}">
        <p14:creationId xmlns:p14="http://schemas.microsoft.com/office/powerpoint/2010/main" val="33525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100E-5BF0-BC4D-AA39-73493980D2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7CFAF2-228A-C142-AFE1-11866992BBB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4D2CDD-BE6A-484F-A933-7B2D2D90DE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D6FDFE-3003-1E41-BB46-DF5013B20DE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127224-3284-E146-8BEE-F806193563E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1944467-3FB1-854D-9B24-E3EAA145274D}"/>
              </a:ext>
            </a:extLst>
          </p:cNvPr>
          <p:cNvSpPr>
            <a:spLocks noGrp="1"/>
          </p:cNvSpPr>
          <p:nvPr>
            <p:ph type="sldNum" sz="quarter" idx="12"/>
          </p:nvPr>
        </p:nvSpPr>
        <p:spPr/>
        <p:txBody>
          <a:bodyPr/>
          <a:lstStyle>
            <a:lvl1pPr>
              <a:defRPr/>
            </a:lvl1pPr>
          </a:lstStyle>
          <a:p>
            <a:fld id="{E3CD02D6-5F03-254D-96FC-100F9C5A0C29}" type="slidenum">
              <a:rPr lang="en-US" altLang="en-US"/>
              <a:pPr/>
              <a:t>‹#›</a:t>
            </a:fld>
            <a:endParaRPr lang="en-US" altLang="en-US"/>
          </a:p>
        </p:txBody>
      </p:sp>
    </p:spTree>
    <p:extLst>
      <p:ext uri="{BB962C8B-B14F-4D97-AF65-F5344CB8AC3E}">
        <p14:creationId xmlns:p14="http://schemas.microsoft.com/office/powerpoint/2010/main" val="232790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B1D19-9FA9-7745-8D65-9561E4B673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C68E62-2B24-194B-A033-DC8C44BD8BE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0A96AB-2B5D-974C-896A-5DAAEB431F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B6850C-4C7B-004B-9809-F15A66E1C29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849B428-460F-D640-B072-6F60EB45278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75002B1-9559-D942-8F6C-6EC51A20DD7D}"/>
              </a:ext>
            </a:extLst>
          </p:cNvPr>
          <p:cNvSpPr>
            <a:spLocks noGrp="1"/>
          </p:cNvSpPr>
          <p:nvPr>
            <p:ph type="sldNum" sz="quarter" idx="12"/>
          </p:nvPr>
        </p:nvSpPr>
        <p:spPr/>
        <p:txBody>
          <a:bodyPr/>
          <a:lstStyle>
            <a:lvl1pPr>
              <a:defRPr/>
            </a:lvl1pPr>
          </a:lstStyle>
          <a:p>
            <a:fld id="{8EAE4190-725F-2A46-956E-10E3BA6CD256}" type="slidenum">
              <a:rPr lang="en-US" altLang="en-US"/>
              <a:pPr/>
              <a:t>‹#›</a:t>
            </a:fld>
            <a:endParaRPr lang="en-US" altLang="en-US"/>
          </a:p>
        </p:txBody>
      </p:sp>
    </p:spTree>
    <p:extLst>
      <p:ext uri="{BB962C8B-B14F-4D97-AF65-F5344CB8AC3E}">
        <p14:creationId xmlns:p14="http://schemas.microsoft.com/office/powerpoint/2010/main" val="326724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CD5B35-A51A-7049-AFD4-33877B9F8FE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59ED77C-CF5F-0942-986B-DDC88A12B123}"/>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835299C-09B2-FC41-8A4B-1A70B253053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33CC52CD-AE5C-7A42-8109-9C6BAA0AB7C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B77243D3-A6C2-CD4A-BD71-5B9FA83290C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CB0BDF1-C216-9C4F-8F60-7E51C2A6EA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31842F2-1978-1244-8892-5551208F8397}"/>
              </a:ext>
            </a:extLst>
          </p:cNvPr>
          <p:cNvSpPr>
            <a:spLocks noGrp="1" noChangeArrowheads="1"/>
          </p:cNvSpPr>
          <p:nvPr>
            <p:ph type="ctrTitle"/>
          </p:nvPr>
        </p:nvSpPr>
        <p:spPr>
          <a:xfrm>
            <a:off x="685800" y="2130425"/>
            <a:ext cx="7772400" cy="1470025"/>
          </a:xfrm>
        </p:spPr>
        <p:txBody>
          <a:bodyPr anchor="ctr"/>
          <a:lstStyle/>
          <a:p>
            <a:endParaRPr lang="en-US" altLang="en-US" sz="4400"/>
          </a:p>
        </p:txBody>
      </p:sp>
      <p:sp>
        <p:nvSpPr>
          <p:cNvPr id="2051" name="Rectangle 3">
            <a:extLst>
              <a:ext uri="{FF2B5EF4-FFF2-40B4-BE49-F238E27FC236}">
                <a16:creationId xmlns:a16="http://schemas.microsoft.com/office/drawing/2014/main" id="{9663B03D-AD91-F449-B582-FAB0B82719C1}"/>
              </a:ext>
            </a:extLst>
          </p:cNvPr>
          <p:cNvSpPr>
            <a:spLocks noGrp="1" noChangeArrowheads="1"/>
          </p:cNvSpPr>
          <p:nvPr>
            <p:ph type="subTitle" idx="1"/>
          </p:nvPr>
        </p:nvSpPr>
        <p:spPr>
          <a:xfrm>
            <a:off x="1371600" y="3886200"/>
            <a:ext cx="6400800" cy="1752600"/>
          </a:xfrm>
        </p:spPr>
        <p:txBody>
          <a:bodyPr/>
          <a:lstStyle/>
          <a:p>
            <a:endParaRPr lang="en-US" altLang="en-US" sz="3200"/>
          </a:p>
        </p:txBody>
      </p:sp>
      <p:pic>
        <p:nvPicPr>
          <p:cNvPr id="2052" name="Picture 4" descr="Rahab1">
            <a:extLst>
              <a:ext uri="{FF2B5EF4-FFF2-40B4-BE49-F238E27FC236}">
                <a16:creationId xmlns:a16="http://schemas.microsoft.com/office/drawing/2014/main" id="{AD1E6866-C7FB-3A42-BC86-0D3C44B3A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a:extLst>
              <a:ext uri="{FF2B5EF4-FFF2-40B4-BE49-F238E27FC236}">
                <a16:creationId xmlns:a16="http://schemas.microsoft.com/office/drawing/2014/main" id="{71607479-A75F-0D40-A230-FDFD6D01DDC0}"/>
              </a:ext>
            </a:extLst>
          </p:cNvPr>
          <p:cNvSpPr txBox="1">
            <a:spLocks noChangeArrowheads="1"/>
          </p:cNvSpPr>
          <p:nvPr/>
        </p:nvSpPr>
        <p:spPr bwMode="auto">
          <a:xfrm>
            <a:off x="4953000" y="1905000"/>
            <a:ext cx="37909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000">
                <a:solidFill>
                  <a:srgbClr val="FFFFFF"/>
                </a:solidFill>
                <a:latin typeface="Trajan Pro" pitchFamily="18" charset="0"/>
              </a:rPr>
              <a:t>Mercy and</a:t>
            </a:r>
            <a:br>
              <a:rPr lang="en-US" altLang="en-US" sz="3000">
                <a:solidFill>
                  <a:srgbClr val="FFFFFF"/>
                </a:solidFill>
                <a:latin typeface="Trajan Pro" pitchFamily="18" charset="0"/>
              </a:rPr>
            </a:br>
            <a:r>
              <a:rPr lang="en-US" altLang="en-US" sz="3000">
                <a:solidFill>
                  <a:srgbClr val="FFFFFF"/>
                </a:solidFill>
                <a:latin typeface="Trajan Pro" pitchFamily="18" charset="0"/>
              </a:rPr>
              <a:t>Respect</a:t>
            </a:r>
            <a:endParaRPr lang="en-US" altLang="en-US"/>
          </a:p>
        </p:txBody>
      </p:sp>
      <p:sp>
        <p:nvSpPr>
          <p:cNvPr id="2054" name="Text Box 6">
            <a:extLst>
              <a:ext uri="{FF2B5EF4-FFF2-40B4-BE49-F238E27FC236}">
                <a16:creationId xmlns:a16="http://schemas.microsoft.com/office/drawing/2014/main" id="{B211A051-0AE7-454E-A0A6-0754BD51B1B4}"/>
              </a:ext>
            </a:extLst>
          </p:cNvPr>
          <p:cNvSpPr txBox="1">
            <a:spLocks noChangeArrowheads="1"/>
          </p:cNvSpPr>
          <p:nvPr/>
        </p:nvSpPr>
        <p:spPr bwMode="auto">
          <a:xfrm>
            <a:off x="4876800" y="228600"/>
            <a:ext cx="2028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a:solidFill>
                  <a:srgbClr val="FFFFFF"/>
                </a:solidFill>
                <a:latin typeface="Trajan Pro" pitchFamily="18" charset="0"/>
              </a:rPr>
              <a:t>Women in the Bible: </a:t>
            </a:r>
            <a:br>
              <a:rPr lang="en-US" altLang="en-US">
                <a:solidFill>
                  <a:srgbClr val="FFFFFF"/>
                </a:solidFill>
                <a:latin typeface="Trajan Pro" pitchFamily="18" charset="0"/>
              </a:rPr>
            </a:br>
            <a:r>
              <a:rPr lang="en-US" altLang="en-US">
                <a:solidFill>
                  <a:srgbClr val="FFFFFF"/>
                </a:solidFill>
                <a:latin typeface="Trajan Pro" pitchFamily="18" charset="0"/>
              </a:rPr>
              <a:t>Rahab</a:t>
            </a:r>
            <a:br>
              <a:rPr lang="en-US" altLang="en-US">
                <a:solidFill>
                  <a:srgbClr val="FFFFFF"/>
                </a:solidFill>
                <a:latin typeface="Trajan Pro" pitchFamily="18" charset="0"/>
              </a:rPr>
            </a:br>
            <a:r>
              <a:rPr lang="en-US" altLang="en-US">
                <a:solidFill>
                  <a:srgbClr val="FFFFFF"/>
                </a:solidFill>
                <a:latin typeface="Trajan Pro" pitchFamily="18" charset="0"/>
              </a:rPr>
              <a:t> and me</a:t>
            </a:r>
            <a:endParaRPr lang="en-US" altLang="en-US"/>
          </a:p>
        </p:txBody>
      </p:sp>
      <p:grpSp>
        <p:nvGrpSpPr>
          <p:cNvPr id="2055" name="Group 7">
            <a:extLst>
              <a:ext uri="{FF2B5EF4-FFF2-40B4-BE49-F238E27FC236}">
                <a16:creationId xmlns:a16="http://schemas.microsoft.com/office/drawing/2014/main" id="{2FF2AEED-1A6D-1B45-9FBF-C79ABF285BDE}"/>
              </a:ext>
            </a:extLst>
          </p:cNvPr>
          <p:cNvGrpSpPr>
            <a:grpSpLocks/>
          </p:cNvGrpSpPr>
          <p:nvPr/>
        </p:nvGrpSpPr>
        <p:grpSpPr bwMode="auto">
          <a:xfrm>
            <a:off x="7924800" y="5486400"/>
            <a:ext cx="1219200" cy="1038225"/>
            <a:chOff x="13890" y="9555"/>
            <a:chExt cx="1875" cy="1634"/>
          </a:xfrm>
        </p:grpSpPr>
        <p:sp>
          <p:nvSpPr>
            <p:cNvPr id="2056" name="Text Box 8">
              <a:extLst>
                <a:ext uri="{FF2B5EF4-FFF2-40B4-BE49-F238E27FC236}">
                  <a16:creationId xmlns:a16="http://schemas.microsoft.com/office/drawing/2014/main" id="{0E6335A8-F884-9046-9A94-CCC2CBFB22BC}"/>
                </a:ext>
              </a:extLst>
            </p:cNvPr>
            <p:cNvSpPr txBox="1">
              <a:spLocks noChangeArrowheads="1"/>
            </p:cNvSpPr>
            <p:nvPr/>
          </p:nvSpPr>
          <p:spPr bwMode="auto">
            <a:xfrm>
              <a:off x="13890" y="9555"/>
              <a:ext cx="1875" cy="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6000">
                  <a:solidFill>
                    <a:srgbClr val="FFFFFF"/>
                  </a:solidFill>
                  <a:latin typeface="Trajan Pro" pitchFamily="18" charset="0"/>
                </a:rPr>
                <a:t>6</a:t>
              </a:r>
              <a:endParaRPr lang="en-US" altLang="en-US"/>
            </a:p>
          </p:txBody>
        </p:sp>
        <p:sp>
          <p:nvSpPr>
            <p:cNvPr id="2057" name="Text Box 9">
              <a:extLst>
                <a:ext uri="{FF2B5EF4-FFF2-40B4-BE49-F238E27FC236}">
                  <a16:creationId xmlns:a16="http://schemas.microsoft.com/office/drawing/2014/main" id="{315E070D-64BD-A548-936E-E89CD2A65648}"/>
                </a:ext>
              </a:extLst>
            </p:cNvPr>
            <p:cNvSpPr txBox="1">
              <a:spLocks noChangeArrowheads="1"/>
            </p:cNvSpPr>
            <p:nvPr/>
          </p:nvSpPr>
          <p:spPr bwMode="auto">
            <a:xfrm>
              <a:off x="14210" y="10814"/>
              <a:ext cx="1305"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1200" b="1">
                  <a:latin typeface="Trajan Pro" pitchFamily="18" charset="0"/>
                </a:rPr>
                <a:t>LESSON</a:t>
              </a:r>
              <a:endParaRPr lang="en-US" altLang="en-US"/>
            </a:p>
          </p:txBody>
        </p:sp>
      </p:grpSp>
      <p:sp>
        <p:nvSpPr>
          <p:cNvPr id="2058" name="Text Box 10">
            <a:extLst>
              <a:ext uri="{FF2B5EF4-FFF2-40B4-BE49-F238E27FC236}">
                <a16:creationId xmlns:a16="http://schemas.microsoft.com/office/drawing/2014/main" id="{165DEB8F-9272-9942-ACE2-91DE3EFBED97}"/>
              </a:ext>
            </a:extLst>
          </p:cNvPr>
          <p:cNvSpPr txBox="1">
            <a:spLocks noChangeArrowheads="1"/>
          </p:cNvSpPr>
          <p:nvPr/>
        </p:nvSpPr>
        <p:spPr bwMode="auto">
          <a:xfrm>
            <a:off x="835025" y="2057400"/>
            <a:ext cx="28225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a:solidFill>
                  <a:schemeClr val="bg1"/>
                </a:solidFill>
                <a:latin typeface="Gill Sans MT" panose="020B0502020104020203" pitchFamily="34" charset="77"/>
              </a:rPr>
              <a:t>“Your word is lamp for my feet and a light for my path.”</a:t>
            </a:r>
          </a:p>
          <a:p>
            <a:pPr algn="ctr"/>
            <a:r>
              <a:rPr lang="en-US" altLang="en-US" sz="1600">
                <a:solidFill>
                  <a:schemeClr val="bg1"/>
                </a:solidFill>
                <a:latin typeface="Gill Sans MT" panose="020B0502020104020203" pitchFamily="34" charset="77"/>
              </a:rPr>
              <a:t>Psalm 119:105</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EED92F2A-7EFC-CA42-BF93-AAD11B518836}"/>
              </a:ext>
            </a:extLst>
          </p:cNvPr>
          <p:cNvSpPr>
            <a:spLocks noGrp="1" noChangeArrowheads="1"/>
          </p:cNvSpPr>
          <p:nvPr>
            <p:ph type="body" idx="1"/>
          </p:nvPr>
        </p:nvSpPr>
        <p:spPr>
          <a:xfrm>
            <a:off x="457200" y="1600200"/>
            <a:ext cx="5943600" cy="4525963"/>
          </a:xfrm>
        </p:spPr>
        <p:txBody>
          <a:bodyPr/>
          <a:lstStyle/>
          <a:p>
            <a:pPr>
              <a:buFontTx/>
              <a:buNone/>
            </a:pPr>
            <a:r>
              <a:rPr lang="en-US" altLang="en-US" sz="2800">
                <a:latin typeface="Gill Sans MT" panose="020B0502020104020203" pitchFamily="34" charset="77"/>
              </a:rPr>
              <a:t>2. Might there be any symbolism in the scarlet cord which Rahab hung from the window?</a:t>
            </a:r>
          </a:p>
          <a:p>
            <a:pPr>
              <a:lnSpc>
                <a:spcPct val="5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3. Does the story of Rahab shed any light on what our attitude should be toward new converts? What is our present - day attitude toward them? What should it be?</a:t>
            </a:r>
          </a:p>
          <a:p>
            <a:endParaRPr lang="en-US" altLang="en-US" sz="2800"/>
          </a:p>
        </p:txBody>
      </p:sp>
      <p:pic>
        <p:nvPicPr>
          <p:cNvPr id="14340" name="Picture 4" descr="Rahab2">
            <a:extLst>
              <a:ext uri="{FF2B5EF4-FFF2-40B4-BE49-F238E27FC236}">
                <a16:creationId xmlns:a16="http://schemas.microsoft.com/office/drawing/2014/main" id="{9909F1B1-A094-5F4D-849C-EE78E17B0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a:extLst>
              <a:ext uri="{FF2B5EF4-FFF2-40B4-BE49-F238E27FC236}">
                <a16:creationId xmlns:a16="http://schemas.microsoft.com/office/drawing/2014/main" id="{3D126E4D-6357-AD4D-A1F8-5DF7A2860600}"/>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200">
                <a:solidFill>
                  <a:srgbClr val="FFFFFF"/>
                </a:solidFill>
                <a:latin typeface="TrajanPro-Regular" charset="0"/>
              </a:rPr>
              <a:t>Her Name Means “Insolence” and “Fierceness”</a:t>
            </a:r>
            <a:endParaRPr lang="en-US" altLang="en-US" sz="1000">
              <a:solidFill>
                <a:srgbClr val="000000"/>
              </a:solidFill>
              <a:latin typeface="TrajanPro-Regular" charset="0"/>
            </a:endParaRPr>
          </a:p>
          <a:p>
            <a:endParaRPr lang="en-US" altLang="en-US"/>
          </a:p>
        </p:txBody>
      </p:sp>
      <p:pic>
        <p:nvPicPr>
          <p:cNvPr id="14342" name="Picture 6" descr="F13889_48485229">
            <a:extLst>
              <a:ext uri="{FF2B5EF4-FFF2-40B4-BE49-F238E27FC236}">
                <a16:creationId xmlns:a16="http://schemas.microsoft.com/office/drawing/2014/main" id="{3449D902-5C3F-9B4E-A44B-3EA671917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50" y="914400"/>
            <a:ext cx="211455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B1FB3A23-1F1A-544B-B690-7A24A070E7CE}"/>
              </a:ext>
            </a:extLst>
          </p:cNvPr>
          <p:cNvSpPr>
            <a:spLocks noGrp="1" noChangeArrowheads="1"/>
          </p:cNvSpPr>
          <p:nvPr>
            <p:ph type="body" idx="1"/>
          </p:nvPr>
        </p:nvSpPr>
        <p:spPr>
          <a:xfrm>
            <a:off x="228600" y="1295400"/>
            <a:ext cx="8229600" cy="5029200"/>
          </a:xfrm>
        </p:spPr>
        <p:txBody>
          <a:bodyPr/>
          <a:lstStyle/>
          <a:p>
            <a:pPr>
              <a:lnSpc>
                <a:spcPct val="90000"/>
              </a:lnSpc>
              <a:buFontTx/>
              <a:buNone/>
            </a:pPr>
            <a:r>
              <a:rPr lang="en-US" altLang="en-US" sz="2800" b="1" u="sng">
                <a:solidFill>
                  <a:schemeClr val="accent2"/>
                </a:solidFill>
                <a:latin typeface="Gill Sans MT" panose="020B0502020104020203" pitchFamily="34" charset="77"/>
              </a:rPr>
              <a:t>Words of Wisdom</a:t>
            </a:r>
          </a:p>
          <a:p>
            <a:pPr>
              <a:lnSpc>
                <a:spcPct val="50000"/>
              </a:lnSpc>
              <a:buFontTx/>
              <a:buNone/>
            </a:pPr>
            <a:r>
              <a:rPr lang="en-US" altLang="en-US" sz="2800">
                <a:solidFill>
                  <a:schemeClr val="accent2"/>
                </a:solidFill>
                <a:latin typeface="Gill Sans MT" panose="020B0502020104020203" pitchFamily="34" charset="77"/>
              </a:rPr>
              <a:t> </a:t>
            </a:r>
          </a:p>
          <a:p>
            <a:pPr>
              <a:lnSpc>
                <a:spcPct val="90000"/>
              </a:lnSpc>
              <a:buFontTx/>
              <a:buNone/>
            </a:pPr>
            <a:r>
              <a:rPr lang="en-US" altLang="en-US" sz="2800">
                <a:latin typeface="Gill Sans MT" panose="020B0502020104020203" pitchFamily="34" charset="77"/>
              </a:rPr>
              <a:t>    It is significant that Rahab is remembered in the faith chapter of Hebrews 11:31. She still continued to be known as the harlot. However, her story gives all women hope. No matter what our past, we can go forward and live a life that will be honorable and upright. The story of Rahab should remind us that God truly does cast our sins in the depths of the sea (Micah 7:29). He remembers them no more. What a wonderful promise of hope and love from our Lord!</a:t>
            </a:r>
          </a:p>
        </p:txBody>
      </p:sp>
      <p:pic>
        <p:nvPicPr>
          <p:cNvPr id="11268" name="Picture 4" descr="Rahab2">
            <a:extLst>
              <a:ext uri="{FF2B5EF4-FFF2-40B4-BE49-F238E27FC236}">
                <a16:creationId xmlns:a16="http://schemas.microsoft.com/office/drawing/2014/main" id="{35529AE6-F030-B440-BCA6-09708B2C7F04}"/>
              </a:ext>
            </a:extLst>
          </p:cNvPr>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977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5">
            <a:extLst>
              <a:ext uri="{FF2B5EF4-FFF2-40B4-BE49-F238E27FC236}">
                <a16:creationId xmlns:a16="http://schemas.microsoft.com/office/drawing/2014/main" id="{7D33D65E-0816-A54C-853C-16FD85BBC3F8}"/>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200">
                <a:solidFill>
                  <a:srgbClr val="FFFFFF"/>
                </a:solidFill>
                <a:latin typeface="TrajanPro-Regular" charset="0"/>
              </a:rPr>
              <a:t>Her Name Means “Insolence” and “Fierceness”</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0FBD3CF8-0196-F34A-BC63-DEC005F82BC2}"/>
              </a:ext>
            </a:extLst>
          </p:cNvPr>
          <p:cNvSpPr>
            <a:spLocks noGrp="1" noChangeArrowheads="1"/>
          </p:cNvSpPr>
          <p:nvPr>
            <p:ph type="body" idx="1"/>
          </p:nvPr>
        </p:nvSpPr>
        <p:spPr/>
        <p:txBody>
          <a:bodyPr/>
          <a:lstStyle/>
          <a:p>
            <a:pPr algn="ctr">
              <a:buFontTx/>
              <a:buNone/>
            </a:pPr>
            <a:r>
              <a:rPr lang="en-US" altLang="en-US" sz="4000" b="1">
                <a:solidFill>
                  <a:schemeClr val="accent2"/>
                </a:solidFill>
                <a:latin typeface="Edwardian Script ITC" panose="030303020407070D0804" pitchFamily="66" charset="77"/>
              </a:rPr>
              <a:t>My Prayer for Today</a:t>
            </a:r>
          </a:p>
          <a:p>
            <a:pPr algn="ctr">
              <a:lnSpc>
                <a:spcPct val="130000"/>
              </a:lnSpc>
              <a:buFontTx/>
              <a:buNone/>
            </a:pPr>
            <a:r>
              <a:rPr lang="en-US" altLang="en-US" sz="2800">
                <a:latin typeface="Gill Sans MT" panose="020B0502020104020203" pitchFamily="34" charset="77"/>
              </a:rPr>
              <a:t>Loving God, thank You for the hope You</a:t>
            </a:r>
          </a:p>
          <a:p>
            <a:pPr algn="ctr">
              <a:lnSpc>
                <a:spcPct val="130000"/>
              </a:lnSpc>
              <a:buFontTx/>
              <a:buNone/>
            </a:pPr>
            <a:r>
              <a:rPr lang="en-US" altLang="en-US" sz="2800">
                <a:latin typeface="Gill Sans MT" panose="020B0502020104020203" pitchFamily="34" charset="77"/>
              </a:rPr>
              <a:t>have given to us all. The hope of a loving Savior who will some day come and take His faithful people to heaven is precious. Give me the courage to accept Your forgiveness and love for me. May I grow closer to You and be ready when You come.</a:t>
            </a:r>
          </a:p>
        </p:txBody>
      </p:sp>
      <p:pic>
        <p:nvPicPr>
          <p:cNvPr id="13316" name="Picture 4" descr="Rahab2">
            <a:extLst>
              <a:ext uri="{FF2B5EF4-FFF2-40B4-BE49-F238E27FC236}">
                <a16:creationId xmlns:a16="http://schemas.microsoft.com/office/drawing/2014/main" id="{55E9A45A-3885-2240-94AA-967B5957F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8DAE1D8C-4936-0B4B-B05D-E7D1D98DD14E}"/>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200">
                <a:solidFill>
                  <a:srgbClr val="FFFFFF"/>
                </a:solidFill>
                <a:latin typeface="TrajanPro-Regular" charset="0"/>
              </a:rPr>
              <a:t>Her Name Means “Insolence” and “Fierceness”</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7080F4E0-91FD-184E-AA6F-9F6518D6760B}"/>
              </a:ext>
            </a:extLst>
          </p:cNvPr>
          <p:cNvSpPr>
            <a:spLocks noGrp="1" noChangeArrowheads="1"/>
          </p:cNvSpPr>
          <p:nvPr>
            <p:ph type="body" idx="1"/>
          </p:nvPr>
        </p:nvSpPr>
        <p:spPr>
          <a:xfrm>
            <a:off x="533400" y="1295400"/>
            <a:ext cx="8229600" cy="5181600"/>
          </a:xfrm>
        </p:spPr>
        <p:txBody>
          <a:bodyPr/>
          <a:lstStyle/>
          <a:p>
            <a:pPr algn="ctr">
              <a:lnSpc>
                <a:spcPct val="60000"/>
              </a:lnSpc>
              <a:buFontTx/>
              <a:buNone/>
            </a:pPr>
            <a:r>
              <a:rPr lang="en-US" altLang="en-US" sz="4000" b="1">
                <a:solidFill>
                  <a:schemeClr val="accent2"/>
                </a:solidFill>
                <a:latin typeface="Edwardian Script ITC" panose="030303020407070D0804" pitchFamily="66" charset="77"/>
              </a:rPr>
              <a:t>Sharing</a:t>
            </a:r>
            <a:br>
              <a:rPr lang="en-US" altLang="en-US" sz="4000" b="1">
                <a:solidFill>
                  <a:schemeClr val="accent2"/>
                </a:solidFill>
                <a:latin typeface="Edwardian Script ITC" panose="030303020407070D0804" pitchFamily="66" charset="77"/>
              </a:rPr>
            </a:br>
            <a:endParaRPr lang="en-US" altLang="en-US" sz="4000" b="1">
              <a:solidFill>
                <a:schemeClr val="accent2"/>
              </a:solidFill>
              <a:latin typeface="Edwardian Script ITC" panose="030303020407070D0804" pitchFamily="66" charset="77"/>
            </a:endParaRPr>
          </a:p>
          <a:p>
            <a:pPr algn="ctr">
              <a:lnSpc>
                <a:spcPct val="80000"/>
              </a:lnSpc>
              <a:buFontTx/>
              <a:buNone/>
            </a:pPr>
            <a:r>
              <a:rPr lang="pt-BR" altLang="en-US" sz="2800">
                <a:latin typeface="Gill Sans MT" panose="020B0502020104020203" pitchFamily="34" charset="77"/>
              </a:rPr>
              <a:t>Let us open our arms to receive all women</a:t>
            </a:r>
            <a:endParaRPr lang="en-US" altLang="en-US" sz="2800">
              <a:latin typeface="Gill Sans MT" panose="020B0502020104020203" pitchFamily="34" charset="77"/>
            </a:endParaRPr>
          </a:p>
          <a:p>
            <a:pPr algn="ctr">
              <a:lnSpc>
                <a:spcPct val="80000"/>
              </a:lnSpc>
              <a:buFontTx/>
              <a:buNone/>
            </a:pPr>
            <a:r>
              <a:rPr lang="en-US" altLang="en-US" sz="2800">
                <a:latin typeface="Gill Sans MT" panose="020B0502020104020203" pitchFamily="34" charset="77"/>
              </a:rPr>
              <a:t>into our fellowship. We can encourage them, pray with them, and give them our shoulders to cry on when they need to know they are loved. As Christians who reflect Jesus Christ, we must respect all women and treat everyone kindly and lovingly.</a:t>
            </a:r>
          </a:p>
          <a:p>
            <a:pPr algn="ctr">
              <a:lnSpc>
                <a:spcPct val="80000"/>
              </a:lnSpc>
              <a:buFontTx/>
              <a:buNone/>
            </a:pPr>
            <a:r>
              <a:rPr lang="en-US" altLang="en-US" sz="2800">
                <a:latin typeface="Gill Sans MT" panose="020B0502020104020203" pitchFamily="34" charset="77"/>
              </a:rPr>
              <a:t>Think of someone you know who may be</a:t>
            </a:r>
          </a:p>
          <a:p>
            <a:pPr algn="ctr">
              <a:lnSpc>
                <a:spcPct val="80000"/>
              </a:lnSpc>
              <a:buFontTx/>
              <a:buNone/>
            </a:pPr>
            <a:r>
              <a:rPr lang="en-US" altLang="en-US" sz="2800">
                <a:latin typeface="Gill Sans MT" panose="020B0502020104020203" pitchFamily="34" charset="77"/>
              </a:rPr>
              <a:t>treated shabbily because of past indiscretions or false rumors. How can you be supportive and also model Christian compassion to those who hold the person in low esteem?</a:t>
            </a:r>
          </a:p>
        </p:txBody>
      </p:sp>
      <p:pic>
        <p:nvPicPr>
          <p:cNvPr id="12292" name="Picture 4" descr="Rahab2">
            <a:extLst>
              <a:ext uri="{FF2B5EF4-FFF2-40B4-BE49-F238E27FC236}">
                <a16:creationId xmlns:a16="http://schemas.microsoft.com/office/drawing/2014/main" id="{63B836F2-58DA-B24D-994B-47F64E66D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a:extLst>
              <a:ext uri="{FF2B5EF4-FFF2-40B4-BE49-F238E27FC236}">
                <a16:creationId xmlns:a16="http://schemas.microsoft.com/office/drawing/2014/main" id="{46D15630-9BE8-5948-95F8-6559F98648F7}"/>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200">
                <a:solidFill>
                  <a:srgbClr val="FFFFFF"/>
                </a:solidFill>
                <a:latin typeface="TrajanPro-Regular" charset="0"/>
              </a:rPr>
              <a:t>Her Name Means “Insolence” and “Fierceness”</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5C004AB-5FC7-494E-8716-5C1C086DC7F7}"/>
              </a:ext>
            </a:extLst>
          </p:cNvPr>
          <p:cNvSpPr>
            <a:spLocks noGrp="1" noChangeArrowheads="1"/>
          </p:cNvSpPr>
          <p:nvPr>
            <p:ph type="body" idx="1"/>
          </p:nvPr>
        </p:nvSpPr>
        <p:spPr>
          <a:xfrm>
            <a:off x="304800" y="1341438"/>
            <a:ext cx="6553200" cy="4754562"/>
          </a:xfrm>
        </p:spPr>
        <p:txBody>
          <a:bodyPr/>
          <a:lstStyle/>
          <a:p>
            <a:pPr>
              <a:lnSpc>
                <a:spcPct val="90000"/>
              </a:lnSpc>
              <a:buFontTx/>
              <a:buNone/>
            </a:pPr>
            <a:r>
              <a:rPr lang="en-US" altLang="en-US" b="1">
                <a:solidFill>
                  <a:schemeClr val="accent2"/>
                </a:solidFill>
                <a:latin typeface="Gill Sans MT" panose="020B0502020104020203" pitchFamily="34" charset="77"/>
              </a:rPr>
              <a:t>   Introduction</a:t>
            </a:r>
          </a:p>
          <a:p>
            <a:pPr>
              <a:lnSpc>
                <a:spcPct val="0"/>
              </a:lnSpc>
              <a:buFontTx/>
              <a:buNone/>
            </a:pPr>
            <a:endParaRPr lang="en-US" altLang="en-US" b="1">
              <a:solidFill>
                <a:schemeClr val="accent2"/>
              </a:solidFill>
              <a:latin typeface="Gill Sans MT" panose="020B0502020104020203" pitchFamily="34" charset="77"/>
            </a:endParaRPr>
          </a:p>
          <a:p>
            <a:pPr>
              <a:lnSpc>
                <a:spcPct val="90000"/>
              </a:lnSpc>
              <a:buFontTx/>
              <a:buNone/>
            </a:pPr>
            <a:r>
              <a:rPr lang="en-US" altLang="en-US" sz="2400">
                <a:latin typeface="Gill Sans MT" panose="020B0502020104020203" pitchFamily="34" charset="77"/>
              </a:rPr>
              <a:t>    </a:t>
            </a:r>
            <a:r>
              <a:rPr lang="en-US" altLang="en-US" sz="2800">
                <a:latin typeface="Gill Sans MT" panose="020B0502020104020203" pitchFamily="34" charset="77"/>
              </a:rPr>
              <a:t>Rahab was an ancestor of Jesus (Matthew1:1-6). Her faith brought her into an immense inheritance: from being a prostitute to becoming part of the linage of Jesus Christ. What a change! This is what faith can do. God does not wait for us to become spotlessly clean, totally mature in our faith, in order to use us. Instead, He takes ordinary, willing people and accomplishes the extraordinary, in both their lives and the lives of those around them.</a:t>
            </a:r>
          </a:p>
        </p:txBody>
      </p:sp>
      <p:pic>
        <p:nvPicPr>
          <p:cNvPr id="3076" name="Picture 4" descr="Rahab2">
            <a:extLst>
              <a:ext uri="{FF2B5EF4-FFF2-40B4-BE49-F238E27FC236}">
                <a16:creationId xmlns:a16="http://schemas.microsoft.com/office/drawing/2014/main" id="{565DC482-B95D-C041-B529-AB4846E5A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7">
            <a:extLst>
              <a:ext uri="{FF2B5EF4-FFF2-40B4-BE49-F238E27FC236}">
                <a16:creationId xmlns:a16="http://schemas.microsoft.com/office/drawing/2014/main" id="{FC4EC3F4-C14A-FB45-95DC-CE42EE0A3B09}"/>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400">
                <a:solidFill>
                  <a:srgbClr val="FFFFFF"/>
                </a:solidFill>
                <a:latin typeface="TrajanPro-Regular" charset="0"/>
              </a:rPr>
              <a:t>Her Name Means “Insolence” and “Fierceness”</a:t>
            </a:r>
            <a:endParaRPr lang="en-US" altLang="en-US" sz="1200">
              <a:solidFill>
                <a:srgbClr val="000000"/>
              </a:solidFill>
              <a:latin typeface="TrajanPro-Regular" charset="0"/>
            </a:endParaRPr>
          </a:p>
          <a:p>
            <a:endParaRPr lang="en-US" altLang="en-US" sz="2000"/>
          </a:p>
        </p:txBody>
      </p:sp>
      <p:sp>
        <p:nvSpPr>
          <p:cNvPr id="3080" name="Rectangle 8">
            <a:extLst>
              <a:ext uri="{FF2B5EF4-FFF2-40B4-BE49-F238E27FC236}">
                <a16:creationId xmlns:a16="http://schemas.microsoft.com/office/drawing/2014/main" id="{7E23751B-E02A-0049-B0F3-0A5A86BE4C3C}"/>
              </a:ext>
            </a:extLst>
          </p:cNvPr>
          <p:cNvSpPr>
            <a:spLocks noChangeArrowheads="1"/>
          </p:cNvSpPr>
          <p:nvPr/>
        </p:nvSpPr>
        <p:spPr bwMode="auto">
          <a:xfrm>
            <a:off x="82550" y="328613"/>
            <a:ext cx="4491038"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altLang="en-US" sz="1600">
                <a:solidFill>
                  <a:schemeClr val="bg1"/>
                </a:solidFill>
              </a:rPr>
              <a:t>Key Scripture:  Joshua 2:1-24; Joshua 6:17-25; </a:t>
            </a:r>
          </a:p>
          <a:p>
            <a:pPr>
              <a:spcBef>
                <a:spcPct val="20000"/>
              </a:spcBef>
            </a:pPr>
            <a:r>
              <a:rPr lang="en-US" altLang="en-US" sz="1600">
                <a:solidFill>
                  <a:schemeClr val="bg1"/>
                </a:solidFill>
              </a:rPr>
              <a:t>Matthew 1:5; Hebrews 11:31; James 2:25 </a:t>
            </a:r>
          </a:p>
        </p:txBody>
      </p:sp>
      <p:pic>
        <p:nvPicPr>
          <p:cNvPr id="3081" name="Picture 9" descr="F13889_48485229">
            <a:extLst>
              <a:ext uri="{FF2B5EF4-FFF2-40B4-BE49-F238E27FC236}">
                <a16:creationId xmlns:a16="http://schemas.microsoft.com/office/drawing/2014/main" id="{4334C789-71D0-D542-90D5-0B8D44727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90600"/>
            <a:ext cx="25146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FD11D0DC-6C48-2942-9715-8877BEC2147C}"/>
              </a:ext>
            </a:extLst>
          </p:cNvPr>
          <p:cNvSpPr>
            <a:spLocks noGrp="1" noChangeArrowheads="1"/>
          </p:cNvSpPr>
          <p:nvPr>
            <p:ph type="body" idx="1"/>
          </p:nvPr>
        </p:nvSpPr>
        <p:spPr>
          <a:xfrm>
            <a:off x="457200" y="1600200"/>
            <a:ext cx="6019800" cy="4525963"/>
          </a:xfrm>
        </p:spPr>
        <p:txBody>
          <a:bodyPr/>
          <a:lstStyle/>
          <a:p>
            <a:pPr>
              <a:lnSpc>
                <a:spcPct val="130000"/>
              </a:lnSpc>
              <a:buFontTx/>
              <a:buNone/>
            </a:pPr>
            <a:r>
              <a:rPr lang="en-US" altLang="en-US" sz="2800">
                <a:latin typeface="Gill Sans MT" panose="020B0502020104020203" pitchFamily="34" charset="77"/>
              </a:rPr>
              <a:t>   No matter what your position in life, irrespective of where you are or who you are, a simple step of faith in Jesus Christ can turn your destiny around.</a:t>
            </a:r>
          </a:p>
        </p:txBody>
      </p:sp>
      <p:pic>
        <p:nvPicPr>
          <p:cNvPr id="4100" name="Picture 4" descr="Rahab2">
            <a:extLst>
              <a:ext uri="{FF2B5EF4-FFF2-40B4-BE49-F238E27FC236}">
                <a16:creationId xmlns:a16="http://schemas.microsoft.com/office/drawing/2014/main" id="{6CB2257B-4CFD-F24E-907B-7E2D9B4AF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a:extLst>
              <a:ext uri="{FF2B5EF4-FFF2-40B4-BE49-F238E27FC236}">
                <a16:creationId xmlns:a16="http://schemas.microsoft.com/office/drawing/2014/main" id="{3356F1EC-4939-E044-98AF-C8E60FF8610B}"/>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200">
                <a:solidFill>
                  <a:srgbClr val="FFFFFF"/>
                </a:solidFill>
                <a:latin typeface="TrajanPro-Regular" charset="0"/>
              </a:rPr>
              <a:t>Her Name Means “Insolence” and “Fierceness”</a:t>
            </a:r>
            <a:endParaRPr lang="en-US" altLang="en-US" sz="1000">
              <a:solidFill>
                <a:srgbClr val="000000"/>
              </a:solidFill>
              <a:latin typeface="TrajanPro-Regular" charset="0"/>
            </a:endParaRPr>
          </a:p>
          <a:p>
            <a:endParaRPr lang="en-US" altLang="en-US"/>
          </a:p>
        </p:txBody>
      </p:sp>
      <p:pic>
        <p:nvPicPr>
          <p:cNvPr id="4102" name="Picture 6" descr="F13889_48485229">
            <a:extLst>
              <a:ext uri="{FF2B5EF4-FFF2-40B4-BE49-F238E27FC236}">
                <a16:creationId xmlns:a16="http://schemas.microsoft.com/office/drawing/2014/main" id="{5209F773-954A-3E44-BC3D-6F97E4330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90600"/>
            <a:ext cx="25146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263FF0FF-8251-0645-BC38-EA6BC7289F56}"/>
              </a:ext>
            </a:extLst>
          </p:cNvPr>
          <p:cNvSpPr>
            <a:spLocks noGrp="1" noChangeArrowheads="1"/>
          </p:cNvSpPr>
          <p:nvPr>
            <p:ph type="body" idx="1"/>
          </p:nvPr>
        </p:nvSpPr>
        <p:spPr>
          <a:xfrm>
            <a:off x="381000" y="1447800"/>
            <a:ext cx="8229600" cy="4525963"/>
          </a:xfrm>
        </p:spPr>
        <p:txBody>
          <a:bodyPr/>
          <a:lstStyle/>
          <a:p>
            <a:pPr>
              <a:buFontTx/>
              <a:buNone/>
            </a:pPr>
            <a:r>
              <a:rPr lang="en-US" altLang="en-US" b="1" u="sng">
                <a:solidFill>
                  <a:schemeClr val="accent2"/>
                </a:solidFill>
                <a:latin typeface="Gill Sans MT" panose="020B0502020104020203" pitchFamily="34" charset="77"/>
              </a:rPr>
              <a:t>Discover </a:t>
            </a:r>
          </a:p>
          <a:p>
            <a:pPr>
              <a:lnSpc>
                <a:spcPct val="20000"/>
              </a:lnSpc>
              <a:buFontTx/>
              <a:buNone/>
            </a:pPr>
            <a:endParaRPr lang="en-US" altLang="en-US" b="1" u="sng">
              <a:solidFill>
                <a:schemeClr val="accent2"/>
              </a:solidFill>
              <a:latin typeface="Gill Sans MT" panose="020B0502020104020203" pitchFamily="34" charset="77"/>
            </a:endParaRPr>
          </a:p>
          <a:p>
            <a:pPr>
              <a:lnSpc>
                <a:spcPct val="140000"/>
              </a:lnSpc>
              <a:buFontTx/>
              <a:buNone/>
            </a:pPr>
            <a:r>
              <a:rPr lang="en-US" altLang="en-US" sz="2800">
                <a:latin typeface="Gill Sans MT" panose="020B0502020104020203" pitchFamily="34" charset="77"/>
              </a:rPr>
              <a:t>* Her Courage</a:t>
            </a:r>
          </a:p>
          <a:p>
            <a:pPr>
              <a:lnSpc>
                <a:spcPct val="140000"/>
              </a:lnSpc>
              <a:buFontTx/>
              <a:buNone/>
            </a:pPr>
            <a:r>
              <a:rPr lang="en-US" altLang="en-US" sz="2800">
                <a:latin typeface="Gill Sans MT" panose="020B0502020104020203" pitchFamily="34" charset="77"/>
              </a:rPr>
              <a:t>* Her Strength of Character</a:t>
            </a:r>
          </a:p>
          <a:p>
            <a:pPr>
              <a:lnSpc>
                <a:spcPct val="140000"/>
              </a:lnSpc>
              <a:buFontTx/>
              <a:buNone/>
            </a:pPr>
            <a:r>
              <a:rPr lang="en-US" altLang="en-US" sz="2800">
                <a:latin typeface="Gill Sans MT" panose="020B0502020104020203" pitchFamily="34" charset="77"/>
              </a:rPr>
              <a:t>* Her Faith</a:t>
            </a:r>
          </a:p>
        </p:txBody>
      </p:sp>
      <p:pic>
        <p:nvPicPr>
          <p:cNvPr id="5124" name="Picture 4" descr="Rahab2">
            <a:extLst>
              <a:ext uri="{FF2B5EF4-FFF2-40B4-BE49-F238E27FC236}">
                <a16:creationId xmlns:a16="http://schemas.microsoft.com/office/drawing/2014/main" id="{F2BA3E23-41BD-A34A-A09E-9CAC71347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a:extLst>
              <a:ext uri="{FF2B5EF4-FFF2-40B4-BE49-F238E27FC236}">
                <a16:creationId xmlns:a16="http://schemas.microsoft.com/office/drawing/2014/main" id="{2ECF537B-2D67-554F-AB97-1299662994F9}"/>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200">
                <a:solidFill>
                  <a:srgbClr val="FFFFFF"/>
                </a:solidFill>
                <a:latin typeface="TrajanPro-Regular" charset="0"/>
              </a:rPr>
              <a:t>Her Name Means “Insolence” and “Fierceness”</a:t>
            </a:r>
            <a:endParaRPr lang="en-US" altLang="en-US" sz="1000">
              <a:solidFill>
                <a:srgbClr val="000000"/>
              </a:solidFill>
              <a:latin typeface="TrajanPro-Regular" charset="0"/>
            </a:endParaRPr>
          </a:p>
          <a:p>
            <a:endParaRPr lang="en-US" altLang="en-US"/>
          </a:p>
        </p:txBody>
      </p:sp>
      <p:pic>
        <p:nvPicPr>
          <p:cNvPr id="5126" name="Picture 6" descr="F13889_48485229">
            <a:extLst>
              <a:ext uri="{FF2B5EF4-FFF2-40B4-BE49-F238E27FC236}">
                <a16:creationId xmlns:a16="http://schemas.microsoft.com/office/drawing/2014/main" id="{4A1AE271-1D9A-F542-89E9-62CBAA004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90600"/>
            <a:ext cx="25146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1D233D48-3805-A24F-9DC0-6804E53D4650}"/>
              </a:ext>
            </a:extLst>
          </p:cNvPr>
          <p:cNvSpPr>
            <a:spLocks noGrp="1" noChangeArrowheads="1"/>
          </p:cNvSpPr>
          <p:nvPr>
            <p:ph type="body" idx="1"/>
          </p:nvPr>
        </p:nvSpPr>
        <p:spPr>
          <a:xfrm>
            <a:off x="457200" y="1143000"/>
            <a:ext cx="8382000" cy="5181600"/>
          </a:xfrm>
        </p:spPr>
        <p:txBody>
          <a:bodyPr/>
          <a:lstStyle/>
          <a:p>
            <a:pPr marL="609600" indent="-609600">
              <a:buFontTx/>
              <a:buNone/>
            </a:pPr>
            <a:r>
              <a:rPr lang="en-US" altLang="en-US" b="1" u="sng">
                <a:solidFill>
                  <a:schemeClr val="accent2"/>
                </a:solidFill>
                <a:latin typeface="Gill Sans MT" panose="020B0502020104020203" pitchFamily="34" charset="77"/>
              </a:rPr>
              <a:t>Going Deeper</a:t>
            </a:r>
          </a:p>
          <a:p>
            <a:pPr marL="609600" indent="-609600">
              <a:lnSpc>
                <a:spcPct val="30000"/>
              </a:lnSpc>
              <a:buFontTx/>
              <a:buNone/>
            </a:pPr>
            <a:endParaRPr lang="en-US" altLang="en-US" b="1" u="sng">
              <a:solidFill>
                <a:schemeClr val="accent2"/>
              </a:solidFill>
              <a:latin typeface="Gill Sans MT" panose="020B0502020104020203" pitchFamily="34" charset="77"/>
            </a:endParaRPr>
          </a:p>
          <a:p>
            <a:pPr marL="609600" indent="-609600">
              <a:buFontTx/>
              <a:buAutoNum type="arabicPeriod"/>
            </a:pPr>
            <a:r>
              <a:rPr lang="en-US" altLang="en-US" sz="2800">
                <a:latin typeface="Gill Sans MT" panose="020B0502020104020203" pitchFamily="34" charset="77"/>
              </a:rPr>
              <a:t>Rahab is described as what? </a:t>
            </a:r>
            <a:r>
              <a:rPr lang="en-US" altLang="en-US" sz="2400">
                <a:latin typeface="Gill Sans MT" panose="020B0502020104020203" pitchFamily="34" charset="77"/>
              </a:rPr>
              <a:t>(Joshua 2:1)</a:t>
            </a:r>
          </a:p>
          <a:p>
            <a:pPr marL="609600" indent="-609600">
              <a:lnSpc>
                <a:spcPct val="40000"/>
              </a:lnSpc>
              <a:buFontTx/>
              <a:buNone/>
            </a:pPr>
            <a:endParaRPr lang="en-US" altLang="en-US" sz="2400">
              <a:latin typeface="Gill Sans MT" panose="020B0502020104020203" pitchFamily="34" charset="77"/>
            </a:endParaRPr>
          </a:p>
          <a:p>
            <a:pPr marL="609600" indent="-609600">
              <a:buFontTx/>
              <a:buNone/>
            </a:pPr>
            <a:r>
              <a:rPr lang="en-US" altLang="en-US" sz="2800">
                <a:latin typeface="Gill Sans MT" panose="020B0502020104020203" pitchFamily="34" charset="77"/>
              </a:rPr>
              <a:t>2.   Who came to Rahab’s house? </a:t>
            </a:r>
            <a:r>
              <a:rPr lang="en-US" altLang="en-US" sz="2400">
                <a:latin typeface="Gill Sans MT" panose="020B0502020104020203" pitchFamily="34" charset="77"/>
              </a:rPr>
              <a:t>(Verse 1)</a:t>
            </a:r>
          </a:p>
          <a:p>
            <a:pPr marL="609600" indent="-609600">
              <a:lnSpc>
                <a:spcPct val="40000"/>
              </a:lnSpc>
              <a:buFontTx/>
              <a:buNone/>
            </a:pPr>
            <a:endParaRPr lang="en-US" altLang="en-US" sz="2400">
              <a:latin typeface="Gill Sans MT" panose="020B0502020104020203" pitchFamily="34" charset="77"/>
            </a:endParaRPr>
          </a:p>
          <a:p>
            <a:pPr marL="609600" indent="-609600">
              <a:buFontTx/>
              <a:buNone/>
            </a:pPr>
            <a:r>
              <a:rPr lang="en-US" altLang="en-US" sz="2800">
                <a:latin typeface="Gill Sans MT" panose="020B0502020104020203" pitchFamily="34" charset="77"/>
              </a:rPr>
              <a:t>3.   When the men of Jericho came searching for the two men from Israel, what did Rahab do? </a:t>
            </a:r>
            <a:r>
              <a:rPr lang="en-US" altLang="en-US" sz="2400">
                <a:latin typeface="Gill Sans MT" panose="020B0502020104020203" pitchFamily="34" charset="77"/>
              </a:rPr>
              <a:t>(Verses 2-7)</a:t>
            </a:r>
          </a:p>
          <a:p>
            <a:pPr marL="609600" indent="-609600">
              <a:buFontTx/>
              <a:buNone/>
            </a:pPr>
            <a:endParaRPr lang="en-US" altLang="en-US" sz="900">
              <a:latin typeface="Gill Sans MT" panose="020B0502020104020203" pitchFamily="34" charset="77"/>
            </a:endParaRPr>
          </a:p>
          <a:p>
            <a:pPr marL="609600" indent="-609600">
              <a:buFontTx/>
              <a:buNone/>
            </a:pPr>
            <a:r>
              <a:rPr lang="en-US" altLang="en-US" sz="2800">
                <a:latin typeface="Gill Sans MT" panose="020B0502020104020203" pitchFamily="34" charset="77"/>
              </a:rPr>
              <a:t>4.   What risk did she take by doing so?</a:t>
            </a:r>
          </a:p>
          <a:p>
            <a:pPr marL="609600" indent="-609600">
              <a:buFontTx/>
              <a:buNone/>
            </a:pPr>
            <a:endParaRPr lang="en-US" altLang="en-US" sz="1400">
              <a:latin typeface="Gill Sans MT" panose="020B0502020104020203" pitchFamily="34" charset="77"/>
            </a:endParaRPr>
          </a:p>
          <a:p>
            <a:pPr marL="609600" indent="-609600">
              <a:buFontTx/>
              <a:buNone/>
            </a:pPr>
            <a:r>
              <a:rPr lang="en-US" altLang="en-US" sz="2800">
                <a:latin typeface="Gill Sans MT" panose="020B0502020104020203" pitchFamily="34" charset="77"/>
              </a:rPr>
              <a:t>5.   What was Rahab’s opinion of the God of Israel? What did she base this on? </a:t>
            </a:r>
            <a:r>
              <a:rPr lang="en-US" altLang="en-US" sz="2400">
                <a:latin typeface="Gill Sans MT" panose="020B0502020104020203" pitchFamily="34" charset="77"/>
              </a:rPr>
              <a:t>(Verses 9-11)</a:t>
            </a:r>
          </a:p>
        </p:txBody>
      </p:sp>
      <p:pic>
        <p:nvPicPr>
          <p:cNvPr id="6148" name="Picture 4" descr="Rahab2">
            <a:extLst>
              <a:ext uri="{FF2B5EF4-FFF2-40B4-BE49-F238E27FC236}">
                <a16:creationId xmlns:a16="http://schemas.microsoft.com/office/drawing/2014/main" id="{A8D4AD85-1FD6-8849-81CC-B48A6D341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722F71EF-AB61-7C41-998A-6F620C5CEC11}"/>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200">
                <a:solidFill>
                  <a:srgbClr val="FFFFFF"/>
                </a:solidFill>
                <a:latin typeface="TrajanPro-Regular" charset="0"/>
              </a:rPr>
              <a:t>Her Name Means “Insolence” and “Fierceness”</a:t>
            </a:r>
            <a:endParaRPr lang="en-US" altLang="en-US" sz="1000">
              <a:solidFill>
                <a:srgbClr val="000000"/>
              </a:solidFill>
              <a:latin typeface="TrajanPro-Regular" charset="0"/>
            </a:endParaRPr>
          </a:p>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00B785F1-82A9-E14D-A38A-841063F48B7A}"/>
              </a:ext>
            </a:extLst>
          </p:cNvPr>
          <p:cNvSpPr>
            <a:spLocks noGrp="1" noChangeArrowheads="1"/>
          </p:cNvSpPr>
          <p:nvPr>
            <p:ph type="body" idx="1"/>
          </p:nvPr>
        </p:nvSpPr>
        <p:spPr>
          <a:xfrm>
            <a:off x="304800" y="1722438"/>
            <a:ext cx="6324600" cy="4525962"/>
          </a:xfrm>
        </p:spPr>
        <p:txBody>
          <a:bodyPr/>
          <a:lstStyle/>
          <a:p>
            <a:pPr>
              <a:lnSpc>
                <a:spcPct val="90000"/>
              </a:lnSpc>
              <a:buFontTx/>
              <a:buNone/>
            </a:pPr>
            <a:r>
              <a:rPr lang="en-US" altLang="en-US" sz="2800">
                <a:latin typeface="Gill Sans MT" panose="020B0502020104020203" pitchFamily="34" charset="77"/>
              </a:rPr>
              <a:t>6. Rahab asked the spies for a special favor. What was this favor? </a:t>
            </a:r>
            <a:r>
              <a:rPr lang="en-US" altLang="en-US" sz="2000">
                <a:latin typeface="Gill Sans MT" panose="020B0502020104020203" pitchFamily="34" charset="77"/>
              </a:rPr>
              <a:t>(Verses 12-14)</a:t>
            </a:r>
          </a:p>
          <a:p>
            <a:pPr>
              <a:lnSpc>
                <a:spcPct val="90000"/>
              </a:lnSpc>
              <a:buFontTx/>
              <a:buNone/>
            </a:pPr>
            <a:endParaRPr lang="en-US" altLang="en-US" sz="20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7. How did the spies escape? What did Rahab tell them to do?</a:t>
            </a:r>
          </a:p>
          <a:p>
            <a:pPr>
              <a:lnSpc>
                <a:spcPct val="90000"/>
              </a:lnSpc>
              <a:buFontTx/>
              <a:buNone/>
            </a:pPr>
            <a:endParaRPr lang="en-US" altLang="en-US" sz="2800">
              <a:latin typeface="Gill Sans MT" panose="020B0502020104020203" pitchFamily="34" charset="77"/>
            </a:endParaRPr>
          </a:p>
          <a:p>
            <a:pPr>
              <a:lnSpc>
                <a:spcPct val="90000"/>
              </a:lnSpc>
              <a:buFontTx/>
              <a:buNone/>
            </a:pPr>
            <a:r>
              <a:rPr lang="en-US" altLang="en-US" sz="2800">
                <a:latin typeface="Gill Sans MT" panose="020B0502020104020203" pitchFamily="34" charset="77"/>
              </a:rPr>
              <a:t>8. How did the spies tell Rahab to mark her house to save her family? </a:t>
            </a:r>
            <a:r>
              <a:rPr lang="en-US" altLang="en-US" sz="2000">
                <a:latin typeface="Gill Sans MT" panose="020B0502020104020203" pitchFamily="34" charset="77"/>
              </a:rPr>
              <a:t>(Verse 18)</a:t>
            </a:r>
          </a:p>
        </p:txBody>
      </p:sp>
      <p:pic>
        <p:nvPicPr>
          <p:cNvPr id="7172" name="Picture 4" descr="Rahab2">
            <a:extLst>
              <a:ext uri="{FF2B5EF4-FFF2-40B4-BE49-F238E27FC236}">
                <a16:creationId xmlns:a16="http://schemas.microsoft.com/office/drawing/2014/main" id="{7424C869-477F-464A-8469-98C8C5B9F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a:extLst>
              <a:ext uri="{FF2B5EF4-FFF2-40B4-BE49-F238E27FC236}">
                <a16:creationId xmlns:a16="http://schemas.microsoft.com/office/drawing/2014/main" id="{B36823F6-A48B-7044-9969-6183AFF1160E}"/>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200">
                <a:solidFill>
                  <a:srgbClr val="FFFFFF"/>
                </a:solidFill>
                <a:latin typeface="TrajanPro-Regular" charset="0"/>
              </a:rPr>
              <a:t>Her Name Means “Insolence” and “Fierceness”</a:t>
            </a:r>
            <a:endParaRPr lang="en-US" altLang="en-US" sz="1000">
              <a:solidFill>
                <a:srgbClr val="000000"/>
              </a:solidFill>
              <a:latin typeface="TrajanPro-Regular" charset="0"/>
            </a:endParaRPr>
          </a:p>
          <a:p>
            <a:endParaRPr lang="en-US" altLang="en-US"/>
          </a:p>
        </p:txBody>
      </p:sp>
      <p:pic>
        <p:nvPicPr>
          <p:cNvPr id="7174" name="Picture 6" descr="F13889_48485229">
            <a:extLst>
              <a:ext uri="{FF2B5EF4-FFF2-40B4-BE49-F238E27FC236}">
                <a16:creationId xmlns:a16="http://schemas.microsoft.com/office/drawing/2014/main" id="{D4AA33F1-FE69-F342-B8E1-A268C0454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914400"/>
            <a:ext cx="25146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6C0B3957-DB0F-6449-BA0D-11C9656FB3DF}"/>
              </a:ext>
            </a:extLst>
          </p:cNvPr>
          <p:cNvSpPr>
            <a:spLocks noGrp="1" noChangeArrowheads="1"/>
          </p:cNvSpPr>
          <p:nvPr>
            <p:ph type="body" idx="1"/>
          </p:nvPr>
        </p:nvSpPr>
        <p:spPr>
          <a:xfrm>
            <a:off x="2819400" y="1676400"/>
            <a:ext cx="5867400" cy="4525963"/>
          </a:xfrm>
        </p:spPr>
        <p:txBody>
          <a:bodyPr/>
          <a:lstStyle/>
          <a:p>
            <a:pPr>
              <a:buFontTx/>
              <a:buNone/>
            </a:pPr>
            <a:r>
              <a:rPr lang="en-US" altLang="en-US" sz="2800">
                <a:latin typeface="Gill Sans MT" panose="020B0502020104020203" pitchFamily="34" charset="77"/>
              </a:rPr>
              <a:t>9. When the army of Israel took the city of Jericho, what did Joshua command the two spies to do before they burned the city? </a:t>
            </a:r>
            <a:r>
              <a:rPr lang="en-US" altLang="en-US" sz="2400">
                <a:latin typeface="Gill Sans MT" panose="020B0502020104020203" pitchFamily="34" charset="77"/>
              </a:rPr>
              <a:t>(Joshua 6:22-23)</a:t>
            </a:r>
          </a:p>
          <a:p>
            <a:pPr>
              <a:lnSpc>
                <a:spcPct val="70000"/>
              </a:lnSpc>
              <a:buFontTx/>
              <a:buNone/>
            </a:pPr>
            <a:endParaRPr lang="en-US" altLang="en-US" sz="2400">
              <a:latin typeface="Gill Sans MT" panose="020B0502020104020203" pitchFamily="34" charset="77"/>
            </a:endParaRPr>
          </a:p>
          <a:p>
            <a:pPr>
              <a:buFontTx/>
              <a:buNone/>
            </a:pPr>
            <a:r>
              <a:rPr lang="en-US" altLang="en-US" sz="2800">
                <a:latin typeface="Gill Sans MT" panose="020B0502020104020203" pitchFamily="34" charset="77"/>
              </a:rPr>
              <a:t>10. Where do we find Rahab [Rachab] </a:t>
            </a:r>
            <a:br>
              <a:rPr lang="en-US" altLang="en-US" sz="2800">
                <a:latin typeface="Gill Sans MT" panose="020B0502020104020203" pitchFamily="34" charset="77"/>
              </a:rPr>
            </a:br>
            <a:r>
              <a:rPr lang="en-US" altLang="en-US" sz="2800">
                <a:latin typeface="Gill Sans MT" panose="020B0502020104020203" pitchFamily="34" charset="77"/>
              </a:rPr>
              <a:t>mentioned in the New Testament? See Matthew 1</a:t>
            </a:r>
          </a:p>
        </p:txBody>
      </p:sp>
      <p:pic>
        <p:nvPicPr>
          <p:cNvPr id="8196" name="Picture 4" descr="Rahab2">
            <a:extLst>
              <a:ext uri="{FF2B5EF4-FFF2-40B4-BE49-F238E27FC236}">
                <a16:creationId xmlns:a16="http://schemas.microsoft.com/office/drawing/2014/main" id="{DCB4AD41-BD65-0243-9B4D-3B9C7C2B2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123CF825-46DA-0E45-A74E-722744155C4D}"/>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200">
                <a:solidFill>
                  <a:srgbClr val="FFFFFF"/>
                </a:solidFill>
                <a:latin typeface="TrajanPro-Regular" charset="0"/>
              </a:rPr>
              <a:t>Her Name Means “Insolence” and “Fierceness”</a:t>
            </a:r>
            <a:endParaRPr lang="en-US" altLang="en-US" sz="1000">
              <a:solidFill>
                <a:srgbClr val="000000"/>
              </a:solidFill>
              <a:latin typeface="TrajanPro-Regular" charset="0"/>
            </a:endParaRPr>
          </a:p>
          <a:p>
            <a:endParaRPr lang="en-US" altLang="en-US"/>
          </a:p>
        </p:txBody>
      </p:sp>
      <p:pic>
        <p:nvPicPr>
          <p:cNvPr id="8198" name="Picture 6" descr="F13889_48485229">
            <a:extLst>
              <a:ext uri="{FF2B5EF4-FFF2-40B4-BE49-F238E27FC236}">
                <a16:creationId xmlns:a16="http://schemas.microsoft.com/office/drawing/2014/main" id="{5249763D-42E3-9441-81B0-BFDBCDB7EC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25146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9DE5E959-9458-D24D-8AAC-C6BDD3201DF4}"/>
              </a:ext>
            </a:extLst>
          </p:cNvPr>
          <p:cNvSpPr>
            <a:spLocks noGrp="1" noChangeArrowheads="1"/>
          </p:cNvSpPr>
          <p:nvPr>
            <p:ph type="body" idx="1"/>
          </p:nvPr>
        </p:nvSpPr>
        <p:spPr>
          <a:xfrm>
            <a:off x="2819400" y="1066800"/>
            <a:ext cx="5791200" cy="4525963"/>
          </a:xfrm>
        </p:spPr>
        <p:txBody>
          <a:bodyPr/>
          <a:lstStyle/>
          <a:p>
            <a:pPr>
              <a:buFontTx/>
              <a:buNone/>
            </a:pPr>
            <a:r>
              <a:rPr lang="en-US" altLang="en-US" b="1" u="sng">
                <a:solidFill>
                  <a:schemeClr val="accent2"/>
                </a:solidFill>
                <a:latin typeface="Gill Sans MT" panose="020B0502020104020203" pitchFamily="34" charset="77"/>
              </a:rPr>
              <a:t>Words for Today</a:t>
            </a:r>
          </a:p>
          <a:p>
            <a:pPr>
              <a:lnSpc>
                <a:spcPct val="40000"/>
              </a:lnSpc>
              <a:buFontTx/>
              <a:buNone/>
            </a:pPr>
            <a:endParaRPr lang="en-US" altLang="en-US" b="1" u="sng">
              <a:solidFill>
                <a:schemeClr val="accent2"/>
              </a:solidFill>
              <a:latin typeface="Gill Sans MT" panose="020B0502020104020203" pitchFamily="34" charset="77"/>
            </a:endParaRPr>
          </a:p>
          <a:p>
            <a:pPr>
              <a:buFontTx/>
              <a:buNone/>
            </a:pPr>
            <a:r>
              <a:rPr lang="en-US" altLang="en-US" sz="2800">
                <a:latin typeface="Gill Sans MT" panose="020B0502020104020203" pitchFamily="34" charset="77"/>
              </a:rPr>
              <a:t>11. How is it possible for me to go beyond any and all mistakes I have made in my past and become right with God?</a:t>
            </a:r>
          </a:p>
          <a:p>
            <a:pPr>
              <a:lnSpc>
                <a:spcPct val="20000"/>
              </a:lnSpc>
              <a:buFontTx/>
              <a:buNone/>
            </a:pPr>
            <a:endParaRPr lang="en-US" altLang="en-US" sz="2800">
              <a:latin typeface="Gill Sans MT" panose="020B0502020104020203" pitchFamily="34" charset="77"/>
            </a:endParaRPr>
          </a:p>
          <a:p>
            <a:pPr>
              <a:buFontTx/>
              <a:buNone/>
            </a:pPr>
            <a:r>
              <a:rPr lang="en-US" altLang="en-US" sz="2800">
                <a:latin typeface="Gill Sans MT" panose="020B0502020104020203" pitchFamily="34" charset="77"/>
              </a:rPr>
              <a:t>12. To what extent am I able to forget another person’s past and give them room to grow in their Christian experience? What is my motive for doing so? What are some ways I can develop the gift of acceptance?</a:t>
            </a:r>
          </a:p>
        </p:txBody>
      </p:sp>
      <p:pic>
        <p:nvPicPr>
          <p:cNvPr id="9220" name="Picture 4" descr="Rahab2">
            <a:extLst>
              <a:ext uri="{FF2B5EF4-FFF2-40B4-BE49-F238E27FC236}">
                <a16:creationId xmlns:a16="http://schemas.microsoft.com/office/drawing/2014/main" id="{84E23B9E-F5DF-A741-8133-C9A0D2B25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A9A8EC20-2547-9A41-BBC3-636397AC4552}"/>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200">
                <a:solidFill>
                  <a:srgbClr val="FFFFFF"/>
                </a:solidFill>
                <a:latin typeface="TrajanPro-Regular" charset="0"/>
              </a:rPr>
              <a:t>Her Name Means “Insolence” and “Fierceness”</a:t>
            </a:r>
            <a:endParaRPr lang="en-US" altLang="en-US" sz="1000">
              <a:solidFill>
                <a:srgbClr val="000000"/>
              </a:solidFill>
              <a:latin typeface="TrajanPro-Regular" charset="0"/>
            </a:endParaRPr>
          </a:p>
          <a:p>
            <a:endParaRPr lang="en-US" altLang="en-US"/>
          </a:p>
        </p:txBody>
      </p:sp>
      <p:pic>
        <p:nvPicPr>
          <p:cNvPr id="9222" name="Picture 6" descr="F13889_48485229">
            <a:extLst>
              <a:ext uri="{FF2B5EF4-FFF2-40B4-BE49-F238E27FC236}">
                <a16:creationId xmlns:a16="http://schemas.microsoft.com/office/drawing/2014/main" id="{5C04C4BE-C0A4-C34D-813B-F83370D2E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25146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A39B3264-F94A-264B-B3BA-5D782029D88E}"/>
              </a:ext>
            </a:extLst>
          </p:cNvPr>
          <p:cNvSpPr>
            <a:spLocks noGrp="1" noChangeArrowheads="1"/>
          </p:cNvSpPr>
          <p:nvPr>
            <p:ph type="body" idx="1"/>
          </p:nvPr>
        </p:nvSpPr>
        <p:spPr>
          <a:xfrm>
            <a:off x="457200" y="1143000"/>
            <a:ext cx="6553200" cy="4525963"/>
          </a:xfrm>
        </p:spPr>
        <p:txBody>
          <a:bodyPr/>
          <a:lstStyle/>
          <a:p>
            <a:pPr>
              <a:lnSpc>
                <a:spcPct val="80000"/>
              </a:lnSpc>
              <a:buFontTx/>
              <a:buNone/>
            </a:pPr>
            <a:r>
              <a:rPr lang="en-US" altLang="en-US" sz="2800">
                <a:latin typeface="Gill Sans MT" panose="020B0502020104020203" pitchFamily="34" charset="77"/>
              </a:rPr>
              <a:t>    </a:t>
            </a:r>
            <a:r>
              <a:rPr lang="en-US" altLang="en-US" b="1" u="sng">
                <a:solidFill>
                  <a:schemeClr val="accent2"/>
                </a:solidFill>
                <a:latin typeface="Gill Sans MT" panose="020B0502020104020203" pitchFamily="34" charset="77"/>
              </a:rPr>
              <a:t>Questions for Discussion</a:t>
            </a:r>
          </a:p>
          <a:p>
            <a:pPr>
              <a:lnSpc>
                <a:spcPct val="80000"/>
              </a:lnSpc>
              <a:buFontTx/>
              <a:buNone/>
            </a:pPr>
            <a:endParaRPr lang="en-US" altLang="en-US" b="1" u="sng">
              <a:solidFill>
                <a:schemeClr val="accent2"/>
              </a:solidFill>
              <a:latin typeface="Gill Sans MT" panose="020B0502020104020203" pitchFamily="34" charset="77"/>
            </a:endParaRPr>
          </a:p>
          <a:p>
            <a:pPr>
              <a:lnSpc>
                <a:spcPct val="80000"/>
              </a:lnSpc>
              <a:buFontTx/>
              <a:buNone/>
            </a:pPr>
            <a:r>
              <a:rPr lang="en-US" altLang="en-US" sz="2800">
                <a:latin typeface="Gill Sans MT" panose="020B0502020104020203" pitchFamily="34" charset="77"/>
              </a:rPr>
              <a:t>1. This story tells of a series of lies told in order to save life. The choice for Rahab was to choose the lesser evil. Some say that for a Christian a lie is never justifiable, but Rahab had only a beginning knowledge of God. Considering the verse in Acts 17:30, “The times of this ignorance God winked at; but now commandeth all men to repent,” what is your opinion? Is a lie ever justified?</a:t>
            </a:r>
          </a:p>
        </p:txBody>
      </p:sp>
      <p:pic>
        <p:nvPicPr>
          <p:cNvPr id="10244" name="Picture 4" descr="Rahab2">
            <a:extLst>
              <a:ext uri="{FF2B5EF4-FFF2-40B4-BE49-F238E27FC236}">
                <a16:creationId xmlns:a16="http://schemas.microsoft.com/office/drawing/2014/main" id="{27779179-7FAC-304E-BE42-BA67C6BD0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extLst>
              <a:ext uri="{FF2B5EF4-FFF2-40B4-BE49-F238E27FC236}">
                <a16:creationId xmlns:a16="http://schemas.microsoft.com/office/drawing/2014/main" id="{9329DFE2-9E59-7B49-9997-A5C6A78E6722}"/>
              </a:ext>
            </a:extLst>
          </p:cNvPr>
          <p:cNvSpPr txBox="1">
            <a:spLocks noChangeArrowheads="1"/>
          </p:cNvSpPr>
          <p:nvPr/>
        </p:nvSpPr>
        <p:spPr bwMode="auto">
          <a:xfrm>
            <a:off x="4086225" y="0"/>
            <a:ext cx="50577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500">
                <a:solidFill>
                  <a:srgbClr val="FFFFFF"/>
                </a:solidFill>
                <a:latin typeface="Trajan Pro" pitchFamily="18" charset="0"/>
              </a:rPr>
              <a:t>Rahab</a:t>
            </a:r>
          </a:p>
          <a:p>
            <a:pPr algn="ctr"/>
            <a:r>
              <a:rPr lang="en-US" altLang="en-US" sz="1200">
                <a:solidFill>
                  <a:srgbClr val="FFFFFF"/>
                </a:solidFill>
                <a:latin typeface="TrajanPro-Regular" charset="0"/>
              </a:rPr>
              <a:t>Her Name Means “Insolence” and “Fierceness”</a:t>
            </a:r>
            <a:endParaRPr lang="en-US" altLang="en-US" sz="1000">
              <a:solidFill>
                <a:srgbClr val="000000"/>
              </a:solidFill>
              <a:latin typeface="TrajanPro-Regular" charset="0"/>
            </a:endParaRPr>
          </a:p>
          <a:p>
            <a:endParaRPr lang="en-US" altLang="en-US"/>
          </a:p>
        </p:txBody>
      </p:sp>
      <p:pic>
        <p:nvPicPr>
          <p:cNvPr id="10246" name="Picture 6" descr="F13889_48485229">
            <a:extLst>
              <a:ext uri="{FF2B5EF4-FFF2-40B4-BE49-F238E27FC236}">
                <a16:creationId xmlns:a16="http://schemas.microsoft.com/office/drawing/2014/main" id="{F027C334-15C4-E94B-92CB-83FB472CC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50" y="914400"/>
            <a:ext cx="211455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882</Words>
  <Application>Microsoft Macintosh PowerPoint</Application>
  <PresentationFormat>On-screen Show (4:3)</PresentationFormat>
  <Paragraphs>82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Trajan Pro</vt:lpstr>
      <vt:lpstr>TrajanPro-Regular</vt:lpstr>
      <vt:lpstr>Gill Sans MT</vt:lpstr>
      <vt:lpstr>Edwardian Script ITC</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S.D.A. Church World Headquarters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arraisr</dc:creator>
  <cp:lastModifiedBy>Timon, Rebecca</cp:lastModifiedBy>
  <cp:revision>5</cp:revision>
  <dcterms:created xsi:type="dcterms:W3CDTF">2008-11-05T16:03:57Z</dcterms:created>
  <dcterms:modified xsi:type="dcterms:W3CDTF">2018-04-26T23:41:52Z</dcterms:modified>
</cp:coreProperties>
</file>